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59" r:id="rId5"/>
    <p:sldId id="257" r:id="rId6"/>
    <p:sldId id="260" r:id="rId7"/>
    <p:sldId id="264" r:id="rId8"/>
    <p:sldId id="265" r:id="rId9"/>
    <p:sldId id="267" r:id="rId10"/>
    <p:sldId id="258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63D52-996C-4DE3-99A4-1C8504BFC430}" v="1" dt="2021-04-08T10:28:24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Hightower" userId="ec8dc4f94c85fa59" providerId="LiveId" clId="{90163D52-996C-4DE3-99A4-1C8504BFC430}"/>
    <pc:docChg chg="custSel modSld sldOrd">
      <pc:chgData name="Charles Hightower" userId="ec8dc4f94c85fa59" providerId="LiveId" clId="{90163D52-996C-4DE3-99A4-1C8504BFC430}" dt="2021-04-08T10:34:27.106" v="422" actId="20577"/>
      <pc:docMkLst>
        <pc:docMk/>
      </pc:docMkLst>
      <pc:sldChg chg="modSp mod">
        <pc:chgData name="Charles Hightower" userId="ec8dc4f94c85fa59" providerId="LiveId" clId="{90163D52-996C-4DE3-99A4-1C8504BFC430}" dt="2021-04-08T10:34:27.106" v="422" actId="20577"/>
        <pc:sldMkLst>
          <pc:docMk/>
          <pc:sldMk cId="4290360083" sldId="256"/>
        </pc:sldMkLst>
        <pc:spChg chg="mod">
          <ac:chgData name="Charles Hightower" userId="ec8dc4f94c85fa59" providerId="LiveId" clId="{90163D52-996C-4DE3-99A4-1C8504BFC430}" dt="2021-04-08T10:34:27.106" v="422" actId="20577"/>
          <ac:spMkLst>
            <pc:docMk/>
            <pc:sldMk cId="4290360083" sldId="256"/>
            <ac:spMk id="3" creationId="{052EDBC5-C227-45A6-B457-95C31BB3059E}"/>
          </ac:spMkLst>
        </pc:spChg>
      </pc:sldChg>
      <pc:sldChg chg="addSp modSp mod">
        <pc:chgData name="Charles Hightower" userId="ec8dc4f94c85fa59" providerId="LiveId" clId="{90163D52-996C-4DE3-99A4-1C8504BFC430}" dt="2021-04-08T10:32:20.513" v="386" actId="20577"/>
        <pc:sldMkLst>
          <pc:docMk/>
          <pc:sldMk cId="3511197271" sldId="265"/>
        </pc:sldMkLst>
        <pc:spChg chg="add mod">
          <ac:chgData name="Charles Hightower" userId="ec8dc4f94c85fa59" providerId="LiveId" clId="{90163D52-996C-4DE3-99A4-1C8504BFC430}" dt="2021-04-08T10:32:20.513" v="386" actId="20577"/>
          <ac:spMkLst>
            <pc:docMk/>
            <pc:sldMk cId="3511197271" sldId="265"/>
            <ac:spMk id="3" creationId="{C0DE0A17-9C0A-4B3D-944F-7244F9551CA2}"/>
          </ac:spMkLst>
        </pc:spChg>
        <pc:spChg chg="mod">
          <ac:chgData name="Charles Hightower" userId="ec8dc4f94c85fa59" providerId="LiveId" clId="{90163D52-996C-4DE3-99A4-1C8504BFC430}" dt="2021-04-08T10:27:30.218" v="73" actId="20577"/>
          <ac:spMkLst>
            <pc:docMk/>
            <pc:sldMk cId="3511197271" sldId="265"/>
            <ac:spMk id="5" creationId="{D1387714-F895-4196-9AE3-C85DF4635C3F}"/>
          </ac:spMkLst>
        </pc:spChg>
      </pc:sldChg>
      <pc:sldChg chg="ord">
        <pc:chgData name="Charles Hightower" userId="ec8dc4f94c85fa59" providerId="LiveId" clId="{90163D52-996C-4DE3-99A4-1C8504BFC430}" dt="2021-04-08T10:33:04.321" v="388"/>
        <pc:sldMkLst>
          <pc:docMk/>
          <pc:sldMk cId="1346938341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1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6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99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1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75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93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1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5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1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9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BD0E-81E2-4B2D-B9C2-8F4F7AA9B932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ACE4-F54C-4E7D-8A05-B52B74886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1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rbachelectronics.com/product-category/heathkit-sb220-sb22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F38D9-F103-4C6A-85ED-F7D67503A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03" y="1004916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Heathkit SB 220 Restoration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EDBC5-C227-45A6-B457-95C31BB30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794" y="1993527"/>
            <a:ext cx="11656715" cy="160081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Heathkit SB-220 Restoration Project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Presented by Charlie - KC6FZY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May 2021 Update</a:t>
            </a:r>
          </a:p>
        </p:txBody>
      </p:sp>
    </p:spTree>
    <p:extLst>
      <p:ext uri="{BB962C8B-B14F-4D97-AF65-F5344CB8AC3E}">
        <p14:creationId xmlns:p14="http://schemas.microsoft.com/office/powerpoint/2010/main" val="4290360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24DD-FA11-4E98-A3D5-F609B0CD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834" y="437203"/>
            <a:ext cx="9660622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Old and New Panel Meters Had Same Form Factors But Different Electrical Characteristics </a:t>
            </a:r>
            <a:r>
              <a:rPr lang="en-US" dirty="0">
                <a:solidFill>
                  <a:schemeClr val="bg1"/>
                </a:solidFill>
              </a:rPr>
              <a:t>SB 220 Linear Amplifier Specifications</a:t>
            </a:r>
          </a:p>
        </p:txBody>
      </p:sp>
      <p:pic>
        <p:nvPicPr>
          <p:cNvPr id="5" name="Picture 4" descr="A picture containing building, sitting, meter, suitcase&#10;&#10;Description automatically generated">
            <a:extLst>
              <a:ext uri="{FF2B5EF4-FFF2-40B4-BE49-F238E27FC236}">
                <a16:creationId xmlns:a16="http://schemas.microsoft.com/office/drawing/2014/main" id="{9CB557B5-4418-4ED8-B5E8-65C5186C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6" y="1804500"/>
            <a:ext cx="4637487" cy="3478115"/>
          </a:xfrm>
          <a:prstGeom prst="rect">
            <a:avLst/>
          </a:prstGeom>
        </p:spPr>
      </p:pic>
      <p:pic>
        <p:nvPicPr>
          <p:cNvPr id="7" name="Picture 6" descr="A picture containing indoor, sitting, different, bag&#10;&#10;Description automatically generated">
            <a:extLst>
              <a:ext uri="{FF2B5EF4-FFF2-40B4-BE49-F238E27FC236}">
                <a16:creationId xmlns:a16="http://schemas.microsoft.com/office/drawing/2014/main" id="{7ED77B50-A422-45C4-BD60-ABBAE4450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39" y="1683698"/>
            <a:ext cx="4765184" cy="3573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840322-94D1-4208-ABE8-8345E0BE6323}"/>
              </a:ext>
            </a:extLst>
          </p:cNvPr>
          <p:cNvSpPr txBox="1"/>
          <p:nvPr/>
        </p:nvSpPr>
        <p:spPr>
          <a:xfrm>
            <a:off x="1761688" y="5528345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Face Up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942E70-19FD-4D39-A670-9F4C49420C34}"/>
              </a:ext>
            </a:extLst>
          </p:cNvPr>
          <p:cNvSpPr>
            <a:spLocks noGrp="1"/>
          </p:cNvSpPr>
          <p:nvPr/>
        </p:nvSpPr>
        <p:spPr>
          <a:xfrm>
            <a:off x="2172432" y="3130794"/>
            <a:ext cx="2388577" cy="51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Before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776FE7-A1C8-40EC-8C6A-E2D26CD7C98B}"/>
              </a:ext>
            </a:extLst>
          </p:cNvPr>
          <p:cNvSpPr txBox="1">
            <a:spLocks/>
          </p:cNvSpPr>
          <p:nvPr/>
        </p:nvSpPr>
        <p:spPr>
          <a:xfrm>
            <a:off x="7630990" y="3214078"/>
            <a:ext cx="2388577" cy="51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B0152-3112-43A1-9FC8-78CDB1D3DEDC}"/>
              </a:ext>
            </a:extLst>
          </p:cNvPr>
          <p:cNvSpPr txBox="1"/>
          <p:nvPr/>
        </p:nvSpPr>
        <p:spPr>
          <a:xfrm>
            <a:off x="7526324" y="5431005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Face Down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04C32C-6078-41E4-89A0-E04E16542EC7}"/>
              </a:ext>
            </a:extLst>
          </p:cNvPr>
          <p:cNvSpPr txBox="1"/>
          <p:nvPr/>
        </p:nvSpPr>
        <p:spPr>
          <a:xfrm>
            <a:off x="6954473" y="4563611"/>
            <a:ext cx="385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Panel Screw Spacing Identical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0FB90-6335-42A9-8B7B-6918C4922BCE}"/>
              </a:ext>
            </a:extLst>
          </p:cNvPr>
          <p:cNvSpPr txBox="1"/>
          <p:nvPr/>
        </p:nvSpPr>
        <p:spPr>
          <a:xfrm>
            <a:off x="1293303" y="4619760"/>
            <a:ext cx="385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Both Meters About the Same Size</a:t>
            </a:r>
          </a:p>
        </p:txBody>
      </p:sp>
    </p:spTree>
    <p:extLst>
      <p:ext uri="{BB962C8B-B14F-4D97-AF65-F5344CB8AC3E}">
        <p14:creationId xmlns:p14="http://schemas.microsoft.com/office/powerpoint/2010/main" val="180795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3731B-1BBC-4849-BA4B-E3A0E8BE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26" y="304891"/>
            <a:ext cx="8610600" cy="1293028"/>
          </a:xfrm>
        </p:spPr>
        <p:txBody>
          <a:bodyPr>
            <a:normAutofit/>
          </a:bodyPr>
          <a:lstStyle/>
          <a:p>
            <a:r>
              <a:rPr lang="en-US" sz="2400" dirty="0"/>
              <a:t>Panel Meter Replacement was Challenging</a:t>
            </a:r>
          </a:p>
        </p:txBody>
      </p:sp>
      <p:pic>
        <p:nvPicPr>
          <p:cNvPr id="5" name="Content Placeholder 4" descr="A circuit board&#10;&#10;Description automatically generated">
            <a:extLst>
              <a:ext uri="{FF2B5EF4-FFF2-40B4-BE49-F238E27FC236}">
                <a16:creationId xmlns:a16="http://schemas.microsoft.com/office/drawing/2014/main" id="{40CA53E9-B15D-4EF9-9E20-6BF8688FB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12" y="1398955"/>
            <a:ext cx="3234104" cy="2425578"/>
          </a:xfrm>
        </p:spPr>
      </p:pic>
      <p:pic>
        <p:nvPicPr>
          <p:cNvPr id="9" name="Picture 8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CBAD8C85-A8F1-424C-AFC2-656722D71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26" y="1364885"/>
            <a:ext cx="3279531" cy="2459648"/>
          </a:xfrm>
          <a:prstGeom prst="rect">
            <a:avLst/>
          </a:prstGeom>
        </p:spPr>
      </p:pic>
      <p:pic>
        <p:nvPicPr>
          <p:cNvPr id="11" name="Picture 10" descr="A circuit board&#10;&#10;Description automatically generated">
            <a:extLst>
              <a:ext uri="{FF2B5EF4-FFF2-40B4-BE49-F238E27FC236}">
                <a16:creationId xmlns:a16="http://schemas.microsoft.com/office/drawing/2014/main" id="{515A40DC-FA66-40A6-A98D-2CF77BE24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04" y="4272083"/>
            <a:ext cx="3100754" cy="2325566"/>
          </a:xfrm>
          <a:prstGeom prst="rect">
            <a:avLst/>
          </a:prstGeom>
        </p:spPr>
      </p:pic>
      <p:pic>
        <p:nvPicPr>
          <p:cNvPr id="15" name="Picture 14" descr="A picture containing indoor, table, sitting, cooking&#10;&#10;Description automatically generated">
            <a:extLst>
              <a:ext uri="{FF2B5EF4-FFF2-40B4-BE49-F238E27FC236}">
                <a16:creationId xmlns:a16="http://schemas.microsoft.com/office/drawing/2014/main" id="{A47FA09E-18DA-483E-906A-251C69C25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34" y="4272083"/>
            <a:ext cx="3100755" cy="23255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3D5693-204C-43BA-8730-CAED5C0FA2AD}"/>
              </a:ext>
            </a:extLst>
          </p:cNvPr>
          <p:cNvSpPr txBox="1"/>
          <p:nvPr/>
        </p:nvSpPr>
        <p:spPr>
          <a:xfrm>
            <a:off x="2426175" y="3824533"/>
            <a:ext cx="268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Determining Old Meter Full Scale Voltage and Resistance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5EF571-09F5-411D-BDB9-329ED41941EC}"/>
              </a:ext>
            </a:extLst>
          </p:cNvPr>
          <p:cNvSpPr txBox="1"/>
          <p:nvPr/>
        </p:nvSpPr>
        <p:spPr>
          <a:xfrm>
            <a:off x="7117262" y="3810418"/>
            <a:ext cx="268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Measurement of HV (3,000 VDC)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631429-6A28-4055-A15E-8EF8520981A3}"/>
              </a:ext>
            </a:extLst>
          </p:cNvPr>
          <p:cNvSpPr txBox="1"/>
          <p:nvPr/>
        </p:nvSpPr>
        <p:spPr>
          <a:xfrm>
            <a:off x="2807746" y="6603720"/>
            <a:ext cx="2681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New Meter Installed)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5B037-B831-422C-83FD-62473DF22CBA}"/>
              </a:ext>
            </a:extLst>
          </p:cNvPr>
          <p:cNvSpPr txBox="1"/>
          <p:nvPr/>
        </p:nvSpPr>
        <p:spPr>
          <a:xfrm>
            <a:off x="8040548" y="6579047"/>
            <a:ext cx="175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Tubes Still Worked Worked!</a:t>
            </a:r>
          </a:p>
        </p:txBody>
      </p:sp>
    </p:spTree>
    <p:extLst>
      <p:ext uri="{BB962C8B-B14F-4D97-AF65-F5344CB8AC3E}">
        <p14:creationId xmlns:p14="http://schemas.microsoft.com/office/powerpoint/2010/main" val="45882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A512-DCD1-4EE9-8635-8C9C9A9E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48" y="150913"/>
            <a:ext cx="10155572" cy="1293028"/>
          </a:xfrm>
        </p:spPr>
        <p:txBody>
          <a:bodyPr/>
          <a:lstStyle/>
          <a:p>
            <a:pPr algn="ctr"/>
            <a:r>
              <a:rPr lang="en-US" dirty="0"/>
              <a:t>Project Completed Successfully</a:t>
            </a:r>
          </a:p>
        </p:txBody>
      </p:sp>
      <p:pic>
        <p:nvPicPr>
          <p:cNvPr id="5" name="Content Placeholder 4" descr="A picture containing meter&#10;&#10;Description automatically generated">
            <a:extLst>
              <a:ext uri="{FF2B5EF4-FFF2-40B4-BE49-F238E27FC236}">
                <a16:creationId xmlns:a16="http://schemas.microsoft.com/office/drawing/2014/main" id="{3B4769FA-87E1-47CE-BA05-4D557DCAD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" b="19630"/>
          <a:stretch/>
        </p:blipFill>
        <p:spPr>
          <a:xfrm>
            <a:off x="2301939" y="1349297"/>
            <a:ext cx="7588121" cy="44682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D0ACB-E94A-484A-81B2-7CA2EE8C529B}"/>
              </a:ext>
            </a:extLst>
          </p:cNvPr>
          <p:cNvSpPr txBox="1"/>
          <p:nvPr/>
        </p:nvSpPr>
        <p:spPr>
          <a:xfrm>
            <a:off x="1988634" y="5882863"/>
            <a:ext cx="893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Meter Microamperes Readings Conversion Factors Taped to Panel Face to Workaround Meter Label Incompatibility (i.e., how to convert </a:t>
            </a:r>
            <a:r>
              <a:rPr lang="en-US" dirty="0" err="1"/>
              <a:t>uA</a:t>
            </a:r>
            <a:r>
              <a:rPr lang="en-US" dirty="0"/>
              <a:t> readings to Amps or Voltage)</a:t>
            </a:r>
          </a:p>
        </p:txBody>
      </p:sp>
    </p:spTree>
    <p:extLst>
      <p:ext uri="{BB962C8B-B14F-4D97-AF65-F5344CB8AC3E}">
        <p14:creationId xmlns:p14="http://schemas.microsoft.com/office/powerpoint/2010/main" val="136324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CDB3-4996-42F2-ADDE-79D2325A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KC6FZY Base Station Setup and Antenna </a:t>
            </a:r>
          </a:p>
        </p:txBody>
      </p:sp>
      <p:pic>
        <p:nvPicPr>
          <p:cNvPr id="5" name="Content Placeholder 4" descr="A picture containing indoor, cabinet, kitchen, table&#10;&#10;Description automatically generated">
            <a:extLst>
              <a:ext uri="{FF2B5EF4-FFF2-40B4-BE49-F238E27FC236}">
                <a16:creationId xmlns:a16="http://schemas.microsoft.com/office/drawing/2014/main" id="{78E902A0-EFD3-44C7-8616-6CD843C1B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5777"/>
            <a:ext cx="4594388" cy="344579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D0EA4C-906F-4E99-B668-CEA7640970E4}"/>
              </a:ext>
            </a:extLst>
          </p:cNvPr>
          <p:cNvSpPr txBox="1"/>
          <p:nvPr/>
        </p:nvSpPr>
        <p:spPr>
          <a:xfrm>
            <a:off x="838200" y="5720576"/>
            <a:ext cx="481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 Output Power Compensates for Antenna Inefficiency and Coax Loss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7C02F5-15A0-4F85-910B-33DBFF74C20F}"/>
              </a:ext>
            </a:extLst>
          </p:cNvPr>
          <p:cNvSpPr/>
          <p:nvPr/>
        </p:nvSpPr>
        <p:spPr>
          <a:xfrm>
            <a:off x="3436520" y="2782669"/>
            <a:ext cx="1996068" cy="1996068"/>
          </a:xfrm>
          <a:prstGeom prst="ellipse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A16FD-05AC-43FA-A161-B9D87D02FDC2}"/>
              </a:ext>
            </a:extLst>
          </p:cNvPr>
          <p:cNvSpPr txBox="1"/>
          <p:nvPr/>
        </p:nvSpPr>
        <p:spPr>
          <a:xfrm>
            <a:off x="2544526" y="3043479"/>
            <a:ext cx="1181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12</a:t>
            </a:r>
            <a:r>
              <a:rPr lang="en-US" dirty="0"/>
              <a:t> </a:t>
            </a:r>
            <a:r>
              <a:rPr lang="en-US" sz="1200" dirty="0"/>
              <a:t>VDC</a:t>
            </a:r>
            <a:r>
              <a:rPr lang="en-US" dirty="0"/>
              <a:t> </a:t>
            </a:r>
            <a:r>
              <a:rPr lang="en-US" sz="1200" dirty="0"/>
              <a:t>Battery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FAF78-4A52-4C11-8C10-E0F64291C9DB}"/>
              </a:ext>
            </a:extLst>
          </p:cNvPr>
          <p:cNvSpPr txBox="1"/>
          <p:nvPr/>
        </p:nvSpPr>
        <p:spPr>
          <a:xfrm>
            <a:off x="1404501" y="3178874"/>
            <a:ext cx="10679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Power Supply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5009F-C2EA-4A00-8958-43532973D506}"/>
              </a:ext>
            </a:extLst>
          </p:cNvPr>
          <p:cNvSpPr txBox="1"/>
          <p:nvPr/>
        </p:nvSpPr>
        <p:spPr>
          <a:xfrm>
            <a:off x="1518265" y="4172661"/>
            <a:ext cx="954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ICOM 7300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35B0F-6804-49A1-89A8-16CEFA9F6230}"/>
              </a:ext>
            </a:extLst>
          </p:cNvPr>
          <p:cNvSpPr txBox="1"/>
          <p:nvPr/>
        </p:nvSpPr>
        <p:spPr>
          <a:xfrm>
            <a:off x="2250623" y="4617193"/>
            <a:ext cx="14077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NanoVNA for SWR </a:t>
            </a:r>
          </a:p>
          <a:p>
            <a:r>
              <a:rPr lang="en-US" sz="1200" dirty="0"/>
              <a:t>Measurements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8FC509-953E-43C6-880A-0446B7B85A19}"/>
              </a:ext>
            </a:extLst>
          </p:cNvPr>
          <p:cNvSpPr txBox="1"/>
          <p:nvPr/>
        </p:nvSpPr>
        <p:spPr>
          <a:xfrm>
            <a:off x="3899603" y="2830563"/>
            <a:ext cx="13119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SB 220 Linear Amplifier</a:t>
            </a:r>
          </a:p>
        </p:txBody>
      </p:sp>
      <p:pic>
        <p:nvPicPr>
          <p:cNvPr id="15" name="Picture 1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6D06C23-0DD2-4CDE-B1FD-C0BFB3D8F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045132" y="4778737"/>
            <a:ext cx="1428750" cy="1905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AC14D2-83F6-4143-933C-CB78DFE577CC}"/>
              </a:ext>
            </a:extLst>
          </p:cNvPr>
          <p:cNvSpPr txBox="1"/>
          <p:nvPr/>
        </p:nvSpPr>
        <p:spPr>
          <a:xfrm>
            <a:off x="10231921" y="4409405"/>
            <a:ext cx="105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Charlie</a:t>
            </a:r>
          </a:p>
        </p:txBody>
      </p:sp>
      <p:pic>
        <p:nvPicPr>
          <p:cNvPr id="4" name="Picture 3" descr="A view of a city street&#10;&#10;Description automatically generated">
            <a:extLst>
              <a:ext uri="{FF2B5EF4-FFF2-40B4-BE49-F238E27FC236}">
                <a16:creationId xmlns:a16="http://schemas.microsoft.com/office/drawing/2014/main" id="{664FE408-6A2F-4BEB-8ADB-8F7876129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70" y="2065777"/>
            <a:ext cx="2857500" cy="381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F894A7-7DF2-487F-811D-C0F6E75B9532}"/>
              </a:ext>
            </a:extLst>
          </p:cNvPr>
          <p:cNvSpPr txBox="1"/>
          <p:nvPr/>
        </p:nvSpPr>
        <p:spPr>
          <a:xfrm>
            <a:off x="5441666" y="5899672"/>
            <a:ext cx="481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Home-made “Buddy Stick” Center-Fed Vertical Dipole with Counterpoise Tuned for 7,500 KHz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2F68D-FF8C-4458-8395-E08F9675D70A}"/>
              </a:ext>
            </a:extLst>
          </p:cNvPr>
          <p:cNvSpPr txBox="1"/>
          <p:nvPr/>
        </p:nvSpPr>
        <p:spPr>
          <a:xfrm>
            <a:off x="9739618" y="2206305"/>
            <a:ext cx="17665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Bottom Line </a:t>
            </a:r>
          </a:p>
          <a:p>
            <a:r>
              <a:rPr lang="en-US" dirty="0"/>
              <a:t>Increased Output Power Compensates for Many Station Limitations</a:t>
            </a:r>
          </a:p>
        </p:txBody>
      </p:sp>
    </p:spTree>
    <p:extLst>
      <p:ext uri="{BB962C8B-B14F-4D97-AF65-F5344CB8AC3E}">
        <p14:creationId xmlns:p14="http://schemas.microsoft.com/office/powerpoint/2010/main" val="217635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99D2-FE0E-4C4C-A526-E307E7A7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Heathkit SB-220 Linear Amplifier Specifications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1702FB-9C7E-43CC-B198-472BF2E8E91C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E9325A-0F43-49EA-85DD-CD7096ABE585}"/>
              </a:ext>
            </a:extLst>
          </p:cNvPr>
          <p:cNvSpPr txBox="1">
            <a:spLocks/>
          </p:cNvSpPr>
          <p:nvPr/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Model SB-220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S/N - 14515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Date of Manufacture - Unknown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Modes of Operation – CW, SSB, RTTY, and FM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Power Output 1000 Watts CW and 2000 Watts PEP SSB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Max Input Power – 110 VAC at 20 Amps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Max Exciter Power – 100 Watts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Amplifier Configuration – Grounded Grid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Tubes – Two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Eimac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3-500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Zs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2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3440-A2FD-4043-9864-A0A9310C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Heathkit SB 220 Linear Amplifier Ownership Legacy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4A36-3DE6-4DFF-9397-F979A367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2171"/>
            <a:ext cx="10515600" cy="24508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Original builder was K3NIE who last used the SB 220 in 1992 and kept it in a box for the next eight  years</a:t>
            </a:r>
          </a:p>
          <a:p>
            <a:r>
              <a:rPr lang="en-US" dirty="0"/>
              <a:t>Offered to WB6GGF in August 2000 who used it for a few years and then put it on the shelf</a:t>
            </a:r>
          </a:p>
          <a:p>
            <a:r>
              <a:rPr lang="en-US" dirty="0"/>
              <a:t>Passed on to KC6FZY in March 2020 who restored it to operational condition and is currently  using it</a:t>
            </a:r>
          </a:p>
          <a:p>
            <a:r>
              <a:rPr lang="en-US" dirty="0"/>
              <a:t>Amplifier is more than 40 years old!</a:t>
            </a:r>
          </a:p>
        </p:txBody>
      </p:sp>
    </p:spTree>
    <p:extLst>
      <p:ext uri="{BB962C8B-B14F-4D97-AF65-F5344CB8AC3E}">
        <p14:creationId xmlns:p14="http://schemas.microsoft.com/office/powerpoint/2010/main" val="292597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D018-F545-46FF-BB3D-9D8D49D8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68" y="184897"/>
            <a:ext cx="11385394" cy="8056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Replacement parts readily available except for Meters</a:t>
            </a:r>
          </a:p>
        </p:txBody>
      </p:sp>
      <p:pic>
        <p:nvPicPr>
          <p:cNvPr id="5" name="Content Placeholder 4" descr="A circuit board&#10;&#10;Description automatically generated">
            <a:extLst>
              <a:ext uri="{FF2B5EF4-FFF2-40B4-BE49-F238E27FC236}">
                <a16:creationId xmlns:a16="http://schemas.microsoft.com/office/drawing/2014/main" id="{91FA425B-F808-4ED5-B7EB-70DED0B16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6" y="920084"/>
            <a:ext cx="2499273" cy="33323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22FDDC-87D3-4983-BB5C-7D0A0D33F453}"/>
              </a:ext>
            </a:extLst>
          </p:cNvPr>
          <p:cNvSpPr txBox="1"/>
          <p:nvPr/>
        </p:nvSpPr>
        <p:spPr>
          <a:xfrm>
            <a:off x="4553486" y="1357860"/>
            <a:ext cx="56536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 Key- Reduces T/R Control Voltage to 15 VDC</a:t>
            </a:r>
          </a:p>
          <a:p>
            <a:r>
              <a:rPr lang="en-US" dirty="0"/>
              <a:t>Rectifier Metering Board – Replaced old diode bridge PCB</a:t>
            </a:r>
          </a:p>
          <a:p>
            <a:r>
              <a:rPr lang="en-US" dirty="0"/>
              <a:t>High Voltage Capacitor Bank –Replaced leaking electrolytic capacitor bank</a:t>
            </a:r>
          </a:p>
          <a:p>
            <a:r>
              <a:rPr lang="en-US" dirty="0"/>
              <a:t>New Fan –Old fan motor was frozen</a:t>
            </a:r>
          </a:p>
          <a:p>
            <a:r>
              <a:rPr lang="en-US" dirty="0"/>
              <a:t>Transmit/Receive Relay – Bought new part but didn’t install due to complicated wiring (deferred to future)</a:t>
            </a:r>
          </a:p>
          <a:p>
            <a:r>
              <a:rPr lang="en-US" dirty="0"/>
              <a:t>Plate Current Meter – Old meter open circuited</a:t>
            </a:r>
          </a:p>
          <a:p>
            <a:r>
              <a:rPr lang="en-US" dirty="0"/>
              <a:t>Grid Current/Relative Power/High Voltage Meter – Old meter open circuited</a:t>
            </a:r>
          </a:p>
          <a:p>
            <a:r>
              <a:rPr lang="en-US" dirty="0"/>
              <a:t>Control knobs – Sensitivity and Grid/Rel/HV knobs replaced</a:t>
            </a:r>
          </a:p>
          <a:p>
            <a:r>
              <a:rPr lang="en-US" dirty="0"/>
              <a:t>Cost for above parts was $372.06</a:t>
            </a:r>
          </a:p>
        </p:txBody>
      </p:sp>
      <p:pic>
        <p:nvPicPr>
          <p:cNvPr id="4" name="Picture 3" descr="A picture containing meter, sitting, clock&#10;&#10;Description automatically generated">
            <a:extLst>
              <a:ext uri="{FF2B5EF4-FFF2-40B4-BE49-F238E27FC236}">
                <a16:creationId xmlns:a16="http://schemas.microsoft.com/office/drawing/2014/main" id="{D1C0831F-8F80-401D-A62B-B6FCEA183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7" y="4252448"/>
            <a:ext cx="3295651" cy="2471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4325B-76F3-457F-B4E4-3D1587268D49}"/>
              </a:ext>
            </a:extLst>
          </p:cNvPr>
          <p:cNvSpPr txBox="1"/>
          <p:nvPr/>
        </p:nvSpPr>
        <p:spPr>
          <a:xfrm>
            <a:off x="4070195" y="5609063"/>
            <a:ext cx="728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https://harbachelectronics.com/product-category/heathkit-sb220-sb221/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Newark an Avnet Company (800-463-9275)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972DE7-D417-4082-BB57-B92F1CC174FB}"/>
              </a:ext>
            </a:extLst>
          </p:cNvPr>
          <p:cNvSpPr txBox="1"/>
          <p:nvPr/>
        </p:nvSpPr>
        <p:spPr>
          <a:xfrm>
            <a:off x="2499271" y="4257623"/>
            <a:ext cx="12489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Meter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6E1817-C961-4958-9509-2467B43F4ED0}"/>
              </a:ext>
            </a:extLst>
          </p:cNvPr>
          <p:cNvSpPr txBox="1"/>
          <p:nvPr/>
        </p:nvSpPr>
        <p:spPr>
          <a:xfrm>
            <a:off x="665357" y="4404848"/>
            <a:ext cx="12489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Old Meter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3E632B-C596-404B-992B-05194B26B333}"/>
              </a:ext>
            </a:extLst>
          </p:cNvPr>
          <p:cNvSpPr txBox="1"/>
          <p:nvPr/>
        </p:nvSpPr>
        <p:spPr>
          <a:xfrm>
            <a:off x="452557" y="1866665"/>
            <a:ext cx="1678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Metering Board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63992E-2AD2-4751-B948-6C8EC49817BD}"/>
              </a:ext>
            </a:extLst>
          </p:cNvPr>
          <p:cNvSpPr txBox="1"/>
          <p:nvPr/>
        </p:nvSpPr>
        <p:spPr>
          <a:xfrm>
            <a:off x="2315276" y="1917023"/>
            <a:ext cx="12489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Soft 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EA8EB-753E-4E43-8E27-ECE034022AE5}"/>
              </a:ext>
            </a:extLst>
          </p:cNvPr>
          <p:cNvSpPr txBox="1"/>
          <p:nvPr/>
        </p:nvSpPr>
        <p:spPr>
          <a:xfrm>
            <a:off x="2499270" y="5844477"/>
            <a:ext cx="12489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Knobs</a:t>
            </a:r>
          </a:p>
        </p:txBody>
      </p:sp>
    </p:spTree>
    <p:extLst>
      <p:ext uri="{BB962C8B-B14F-4D97-AF65-F5344CB8AC3E}">
        <p14:creationId xmlns:p14="http://schemas.microsoft.com/office/powerpoint/2010/main" val="318926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F87F-E610-441B-BEC0-9EF2C673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Metering Board and Rectifier Bridge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2E70-19FD-4D39-A670-9F4C49420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880" y="5466126"/>
            <a:ext cx="2388577" cy="513129"/>
          </a:xfrm>
        </p:spPr>
        <p:txBody>
          <a:bodyPr/>
          <a:lstStyle/>
          <a:p>
            <a:r>
              <a:rPr lang="en-US" dirty="0"/>
              <a:t>Before</a:t>
            </a:r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F8EAE213-EB25-4917-9723-7AFCE173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4696"/>
            <a:ext cx="3810000" cy="2857500"/>
          </a:xfrm>
          <a:prstGeom prst="rect">
            <a:avLst/>
          </a:prstGeom>
        </p:spPr>
      </p:pic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ED4B0D11-52C7-4A28-8FAA-F3B348B23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4696"/>
            <a:ext cx="3810000" cy="28575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776FE7-A1C8-40EC-8C6A-E2D26CD7C98B}"/>
              </a:ext>
            </a:extLst>
          </p:cNvPr>
          <p:cNvSpPr txBox="1">
            <a:spLocks/>
          </p:cNvSpPr>
          <p:nvPr/>
        </p:nvSpPr>
        <p:spPr>
          <a:xfrm>
            <a:off x="7347438" y="5549410"/>
            <a:ext cx="2388577" cy="51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6120A-99CD-4B98-BCA3-85008EFE56DC}"/>
              </a:ext>
            </a:extLst>
          </p:cNvPr>
          <p:cNvSpPr txBox="1"/>
          <p:nvPr/>
        </p:nvSpPr>
        <p:spPr>
          <a:xfrm>
            <a:off x="1655812" y="1822618"/>
            <a:ext cx="2621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rated full-wave rectifier diode bank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EEEF9-2B29-4181-83DB-298E77A8E225}"/>
              </a:ext>
            </a:extLst>
          </p:cNvPr>
          <p:cNvSpPr txBox="1"/>
          <p:nvPr/>
        </p:nvSpPr>
        <p:spPr>
          <a:xfrm>
            <a:off x="7229707" y="1891757"/>
            <a:ext cx="229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Better diode bank</a:t>
            </a:r>
          </a:p>
        </p:txBody>
      </p:sp>
    </p:spTree>
    <p:extLst>
      <p:ext uri="{BB962C8B-B14F-4D97-AF65-F5344CB8AC3E}">
        <p14:creationId xmlns:p14="http://schemas.microsoft.com/office/powerpoint/2010/main" val="397152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9A38-A36B-4D78-918C-061D94AD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CAPACITORS LEAKING AND EVIDANCEOF ARCING ON BLEEDER RESISTORS</a:t>
            </a:r>
          </a:p>
        </p:txBody>
      </p:sp>
      <p:pic>
        <p:nvPicPr>
          <p:cNvPr id="4" name="Picture 3" descr="A picture containing engine, kitchen&#10;&#10;Description automatically generated">
            <a:extLst>
              <a:ext uri="{FF2B5EF4-FFF2-40B4-BE49-F238E27FC236}">
                <a16:creationId xmlns:a16="http://schemas.microsoft.com/office/drawing/2014/main" id="{D9EFF6F0-5D85-4CCB-9082-1F81F5CFC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78" y="2133600"/>
            <a:ext cx="2857500" cy="3810000"/>
          </a:xfrm>
          <a:prstGeom prst="rect">
            <a:avLst/>
          </a:prstGeom>
        </p:spPr>
      </p:pic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A17FC71D-C6AB-4EED-9837-038BA2442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78" y="2133600"/>
            <a:ext cx="2857500" cy="3810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E45A74-B4E3-4995-9D0E-A708C41544E8}"/>
              </a:ext>
            </a:extLst>
          </p:cNvPr>
          <p:cNvSpPr txBox="1">
            <a:spLocks/>
          </p:cNvSpPr>
          <p:nvPr/>
        </p:nvSpPr>
        <p:spPr>
          <a:xfrm>
            <a:off x="2762427" y="6129947"/>
            <a:ext cx="2388577" cy="5131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Before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8150E2-9417-43E4-A4FD-FF459F0B8330}"/>
              </a:ext>
            </a:extLst>
          </p:cNvPr>
          <p:cNvSpPr txBox="1">
            <a:spLocks/>
          </p:cNvSpPr>
          <p:nvPr/>
        </p:nvSpPr>
        <p:spPr>
          <a:xfrm>
            <a:off x="7195749" y="6129947"/>
            <a:ext cx="2388577" cy="51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8434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5623-47E9-42CA-A0C9-A7EEE684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Old Meters Were Corroded and not repairable</a:t>
            </a:r>
          </a:p>
        </p:txBody>
      </p:sp>
      <p:pic>
        <p:nvPicPr>
          <p:cNvPr id="4" name="Picture 3" descr="A picture containing indoor, sitting, table, room&#10;&#10;Description automatically generated">
            <a:extLst>
              <a:ext uri="{FF2B5EF4-FFF2-40B4-BE49-F238E27FC236}">
                <a16:creationId xmlns:a16="http://schemas.microsoft.com/office/drawing/2014/main" id="{D5C18C34-B3DB-49A5-B647-88C863B6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72" y="2057401"/>
            <a:ext cx="28575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87714-F895-4196-9AE3-C85DF4635C3F}"/>
              </a:ext>
            </a:extLst>
          </p:cNvPr>
          <p:cNvSpPr txBox="1"/>
          <p:nvPr/>
        </p:nvSpPr>
        <p:spPr>
          <a:xfrm>
            <a:off x="1302327" y="6031210"/>
            <a:ext cx="958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 Meter Full-scale Readings were 200 </a:t>
            </a:r>
            <a:r>
              <a:rPr lang="en-US" dirty="0" err="1"/>
              <a:t>uA</a:t>
            </a:r>
            <a:r>
              <a:rPr lang="en-US" dirty="0"/>
              <a:t> @ 0.28 VDC (Replacement Meter Design Equations in Following Chart)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E0A17-9C0A-4B3D-944F-7244F9551CA2}"/>
              </a:ext>
            </a:extLst>
          </p:cNvPr>
          <p:cNvSpPr txBox="1"/>
          <p:nvPr/>
        </p:nvSpPr>
        <p:spPr>
          <a:xfrm>
            <a:off x="7407479" y="2189527"/>
            <a:ext cx="2857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test meter operation short terminals and shake it. If meter movement is dampened then it is probably ok. Otherwise it is broken.</a:t>
            </a:r>
          </a:p>
          <a:p>
            <a:endParaRPr lang="en-US" dirty="0"/>
          </a:p>
          <a:p>
            <a:r>
              <a:rPr lang="en-US" dirty="0"/>
              <a:t>Ohm meters won’t measure meter internal resistance; need to use resistance bridge circuit to solve this limitation.</a:t>
            </a:r>
          </a:p>
        </p:txBody>
      </p:sp>
    </p:spTree>
    <p:extLst>
      <p:ext uri="{BB962C8B-B14F-4D97-AF65-F5344CB8AC3E}">
        <p14:creationId xmlns:p14="http://schemas.microsoft.com/office/powerpoint/2010/main" val="351119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282-312C-4BB6-AF04-B8E147B9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Repacement</a:t>
            </a:r>
            <a:r>
              <a:rPr lang="en-US" dirty="0"/>
              <a:t> Meter Design Equations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C7D8C-FF1D-4B29-97A5-0331BA56C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8" t="20411" r="17129" b="11934"/>
          <a:stretch/>
        </p:blipFill>
        <p:spPr>
          <a:xfrm>
            <a:off x="1724121" y="2055093"/>
            <a:ext cx="8240890" cy="46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83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253</TotalTime>
  <Words>547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Heathkit SB 220 Restoration Project</vt:lpstr>
      <vt:lpstr>KC6FZY Base Station Setup and Antenna </vt:lpstr>
      <vt:lpstr>Heathkit SB-220 Linear Amplifier Specifications </vt:lpstr>
      <vt:lpstr>Heathkit SB 220 Linear Amplifier Ownership Legacy </vt:lpstr>
      <vt:lpstr>Replacement parts readily available except for Meters</vt:lpstr>
      <vt:lpstr>Metering Board and Rectifier Bridge PCB</vt:lpstr>
      <vt:lpstr>CAPACITORS LEAKING AND EVIDANCEOF ARCING ON BLEEDER RESISTORS</vt:lpstr>
      <vt:lpstr>Old Meters Were Corroded and not repairable</vt:lpstr>
      <vt:lpstr>Repacement Meter Design Equations</vt:lpstr>
      <vt:lpstr>Old and New Panel Meters Had Same Form Factors But Different Electrical Characteristics SB 220 Linear Amplifier Specifications</vt:lpstr>
      <vt:lpstr>Panel Meter Replacement was Challenging</vt:lpstr>
      <vt:lpstr>Project Completed Successfully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Heathkit SB 220 Restoration Project</dc:title>
  <dc:creator>Charles Hightower</dc:creator>
  <cp:lastModifiedBy>Charles Hightower</cp:lastModifiedBy>
  <cp:revision>3</cp:revision>
  <dcterms:created xsi:type="dcterms:W3CDTF">2020-08-11T18:17:02Z</dcterms:created>
  <dcterms:modified xsi:type="dcterms:W3CDTF">2021-04-08T10:34:47Z</dcterms:modified>
</cp:coreProperties>
</file>